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CkM3wd3u8nvId8IU1UPJAsLnV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55" autoAdjust="0"/>
  </p:normalViewPr>
  <p:slideViewPr>
    <p:cSldViewPr snapToGrid="0">
      <p:cViewPr varScale="1">
        <p:scale>
          <a:sx n="44" d="100"/>
          <a:sy n="44" d="100"/>
        </p:scale>
        <p:origin x="125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6948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95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130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134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728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258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09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587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8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73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0383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88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09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794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 b="1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03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9.jp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1.jp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cxnSp>
        <p:nvCxnSpPr>
          <p:cNvPr id="85" name="Google Shape;85;p1"/>
          <p:cNvCxnSpPr/>
          <p:nvPr/>
        </p:nvCxnSpPr>
        <p:spPr>
          <a:xfrm>
            <a:off x="9644425" y="6390425"/>
            <a:ext cx="8384400" cy="0"/>
          </a:xfrm>
          <a:prstGeom prst="straightConnector1">
            <a:avLst/>
          </a:prstGeom>
          <a:noFill/>
          <a:ln w="104775" cap="flat" cmpd="sng">
            <a:solidFill>
              <a:srgbClr val="00A65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4425" y="7543942"/>
            <a:ext cx="8036350" cy="109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88" y="2078200"/>
            <a:ext cx="8944624" cy="65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/>
          <p:nvPr/>
        </p:nvSpPr>
        <p:spPr>
          <a:xfrm>
            <a:off x="9546575" y="2078200"/>
            <a:ext cx="78840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0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Preliminary Results of the </a:t>
            </a:r>
            <a:endParaRPr sz="4800" b="1" i="0" u="none" strike="noStrike" cap="none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1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Strengthening Health Systems to Reduce Lead Exposure</a:t>
            </a:r>
            <a:r>
              <a:rPr lang="ru-RU" sz="48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Project</a:t>
            </a:r>
            <a:r>
              <a:rPr lang="ru-RU" sz="4800" b="1" i="0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Kyrgyzstan</a:t>
            </a:r>
            <a:endParaRPr sz="4800" b="1" i="0" u="none" strike="noStrike" cap="none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678180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/>
          <p:nvPr/>
        </p:nvSpPr>
        <p:spPr>
          <a:xfrm>
            <a:off x="10993555" y="2063325"/>
            <a:ext cx="64632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Educational Outreach with Students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0993555" y="4019416"/>
            <a:ext cx="5895900" cy="4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school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Bishkek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Kara-Suu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called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"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Hazardous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reached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268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24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810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Helvetica Neue"/>
              <a:buAutoNum type="arabicPeriod"/>
            </a:pP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Quiz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Night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organized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(73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attended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24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810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Helvetica Neue"/>
              <a:buAutoNum type="arabicPeriod"/>
            </a:pP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Educational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parents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quizzes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games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competitions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(195 </a:t>
            </a:r>
            <a:r>
              <a:rPr lang="ru-RU" sz="24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attended</a:t>
            </a:r>
            <a:r>
              <a:rPr lang="ru-RU"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24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833" y="3391300"/>
            <a:ext cx="5515978" cy="346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800" y="2185566"/>
            <a:ext cx="4247925" cy="283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800" y="5265238"/>
            <a:ext cx="4247914" cy="283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/>
          <p:nvPr/>
        </p:nvSpPr>
        <p:spPr>
          <a:xfrm>
            <a:off x="205475" y="310325"/>
            <a:ext cx="4369989" cy="1035070"/>
          </a:xfrm>
          <a:custGeom>
            <a:avLst/>
            <a:gdLst/>
            <a:ahLst/>
            <a:cxnLst/>
            <a:rect l="l" t="t" r="r" b="b"/>
            <a:pathLst>
              <a:path w="3077457" h="751412" extrusionOk="0">
                <a:moveTo>
                  <a:pt x="0" y="0"/>
                </a:moveTo>
                <a:lnTo>
                  <a:pt x="3077457" y="0"/>
                </a:lnTo>
                <a:lnTo>
                  <a:pt x="3077457" y="751413"/>
                </a:lnTo>
                <a:lnTo>
                  <a:pt x="0" y="751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10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/>
          <p:nvPr/>
        </p:nvSpPr>
        <p:spPr>
          <a:xfrm>
            <a:off x="533400" y="3429000"/>
            <a:ext cx="6855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Informational Materials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533425" y="4456325"/>
            <a:ext cx="66285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Informational and educational materials, including public awareness videos, were developed and distributed.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09739" y="1263802"/>
            <a:ext cx="4370000" cy="330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/>
          <p:cNvPicPr preferRelativeResize="0"/>
          <p:nvPr/>
        </p:nvPicPr>
        <p:blipFill rotWithShape="1">
          <a:blip r:embed="rId4">
            <a:alphaModFix/>
          </a:blip>
          <a:srcRect l="35588" t="17140" r="34408" b="7295"/>
          <a:stretch/>
        </p:blipFill>
        <p:spPr>
          <a:xfrm>
            <a:off x="13937675" y="4840743"/>
            <a:ext cx="4081037" cy="4946581"/>
          </a:xfrm>
          <a:prstGeom prst="rect">
            <a:avLst/>
          </a:prstGeom>
          <a:noFill/>
          <a:ln w="9525" cap="flat" cmpd="sng">
            <a:solidFill>
              <a:srgbClr val="93B3D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4251" y="3913433"/>
            <a:ext cx="5022049" cy="290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46200" y="953789"/>
            <a:ext cx="4847818" cy="290062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/>
          <p:nvPr/>
        </p:nvSpPr>
        <p:spPr>
          <a:xfrm>
            <a:off x="205475" y="310325"/>
            <a:ext cx="4369989" cy="1035070"/>
          </a:xfrm>
          <a:custGeom>
            <a:avLst/>
            <a:gdLst/>
            <a:ahLst/>
            <a:cxnLst/>
            <a:rect l="l" t="t" r="r" b="b"/>
            <a:pathLst>
              <a:path w="3077457" h="751412" extrusionOk="0">
                <a:moveTo>
                  <a:pt x="0" y="0"/>
                </a:moveTo>
                <a:lnTo>
                  <a:pt x="3077457" y="0"/>
                </a:lnTo>
                <a:lnTo>
                  <a:pt x="3077457" y="751413"/>
                </a:lnTo>
                <a:lnTo>
                  <a:pt x="0" y="751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17" name="Google Shape;217;p11" title="Screenshot 2025-10-21 at 1.51.35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34251" y="7010878"/>
            <a:ext cx="5022049" cy="277644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/>
          <p:nvPr/>
        </p:nvSpPr>
        <p:spPr>
          <a:xfrm>
            <a:off x="13770770" y="679546"/>
            <a:ext cx="4247930" cy="12985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sp>
        <p:nvSpPr>
          <p:cNvPr id="224" name="Google Shape;224;p13"/>
          <p:cNvSpPr txBox="1"/>
          <p:nvPr/>
        </p:nvSpPr>
        <p:spPr>
          <a:xfrm>
            <a:off x="493240" y="3942205"/>
            <a:ext cx="7924800" cy="4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Complicated customs clearance procedures for humanitarian cargo.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laboratories for determining lead in biological materials (in blood).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clinical protocols for providing services in cases of lead poisoning.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Helvetica Neue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Refusal by some parents to participate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 txBox="1"/>
          <p:nvPr/>
        </p:nvSpPr>
        <p:spPr>
          <a:xfrm>
            <a:off x="493240" y="1853403"/>
            <a:ext cx="7962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Challenges and Lessons Learned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228600" y="266700"/>
            <a:ext cx="4514647" cy="1102326"/>
          </a:xfrm>
          <a:custGeom>
            <a:avLst/>
            <a:gdLst/>
            <a:ahLst/>
            <a:cxnLst/>
            <a:rect l="l" t="t" r="r" b="b"/>
            <a:pathLst>
              <a:path w="4514647" h="1102326" extrusionOk="0">
                <a:moveTo>
                  <a:pt x="0" y="0"/>
                </a:moveTo>
                <a:lnTo>
                  <a:pt x="4514647" y="0"/>
                </a:lnTo>
                <a:lnTo>
                  <a:pt x="4514647" y="1102326"/>
                </a:lnTo>
                <a:lnTo>
                  <a:pt x="0" y="1102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7" name="Google Shape;227;p13"/>
          <p:cNvSpPr/>
          <p:nvPr/>
        </p:nvSpPr>
        <p:spPr>
          <a:xfrm>
            <a:off x="9056325" y="1853403"/>
            <a:ext cx="88620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Interventions &amp; Policies to Combat Lead Poisoning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13"/>
          <p:cNvSpPr txBox="1"/>
          <p:nvPr/>
        </p:nvSpPr>
        <p:spPr>
          <a:xfrm>
            <a:off x="9056325" y="3942205"/>
            <a:ext cx="7962900" cy="6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Active assistance from the Ministry of Health of the Kyrgyz Republic in customs clearance matters.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Collection and transportation of venous blood samples to Moscow, Russia, for analysis at a significant discount by a private laboratory.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official order from the Ministry of Health  to  establish a working group for the development of Clinical Guidelines.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interest by the Ministry of Health in obtaining the study results. 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on the verge of establishing a national monitoring system.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/>
          <p:nvPr/>
        </p:nvSpPr>
        <p:spPr>
          <a:xfrm>
            <a:off x="13770770" y="679546"/>
            <a:ext cx="4247930" cy="12985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sp>
        <p:nvSpPr>
          <p:cNvPr id="234" name="Google Shape;234;p14"/>
          <p:cNvSpPr txBox="1"/>
          <p:nvPr/>
        </p:nvSpPr>
        <p:spPr>
          <a:xfrm>
            <a:off x="914400" y="2933700"/>
            <a:ext cx="11430000" cy="5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Procure, install, and commission ICP-MS laboratory equipment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Approve the Clinical Lead Protocol to standardize diagnosis, treatment, and monitoring of lead exposure.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Adapt and implement training modules.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Conduct targeted training sessions for healthcare workers to ensure effective implementation of clinical protocols.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Establish a consultation office/information hub 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Offer consultations for parents of children with elevated lead levels to provide guidance on treatment, prevention, and follow-up care.</a:t>
            </a:r>
            <a:endParaRPr sz="24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 comprehensive public awareness campaigns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14"/>
          <p:cNvSpPr txBox="1"/>
          <p:nvPr/>
        </p:nvSpPr>
        <p:spPr>
          <a:xfrm>
            <a:off x="827300" y="1805013"/>
            <a:ext cx="9601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Looking</a:t>
            </a:r>
            <a:r>
              <a:rPr lang="ru-RU" sz="45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45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Forward</a:t>
            </a:r>
            <a:endParaRPr sz="4500" b="1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228600" y="266700"/>
            <a:ext cx="4514647" cy="1102326"/>
          </a:xfrm>
          <a:custGeom>
            <a:avLst/>
            <a:gdLst/>
            <a:ahLst/>
            <a:cxnLst/>
            <a:rect l="l" t="t" r="r" b="b"/>
            <a:pathLst>
              <a:path w="4514647" h="1102326" extrusionOk="0">
                <a:moveTo>
                  <a:pt x="0" y="0"/>
                </a:moveTo>
                <a:lnTo>
                  <a:pt x="4514647" y="0"/>
                </a:lnTo>
                <a:lnTo>
                  <a:pt x="4514647" y="1102326"/>
                </a:lnTo>
                <a:lnTo>
                  <a:pt x="0" y="1102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25624" y="-45437"/>
            <a:ext cx="377190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25624" y="2726311"/>
            <a:ext cx="3781425" cy="283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0800" y="8347710"/>
            <a:ext cx="426720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06575" y="5552855"/>
            <a:ext cx="3781425" cy="2836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13770770" y="679546"/>
            <a:ext cx="4247930" cy="12985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cxnSp>
        <p:nvCxnSpPr>
          <p:cNvPr id="246" name="Google Shape;246;p15"/>
          <p:cNvCxnSpPr/>
          <p:nvPr/>
        </p:nvCxnSpPr>
        <p:spPr>
          <a:xfrm>
            <a:off x="10702648" y="4665625"/>
            <a:ext cx="7050300" cy="0"/>
          </a:xfrm>
          <a:prstGeom prst="straightConnector1">
            <a:avLst/>
          </a:prstGeom>
          <a:noFill/>
          <a:ln w="104775" cap="flat" cmpd="sng">
            <a:solidFill>
              <a:srgbClr val="00A65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p15"/>
          <p:cNvSpPr/>
          <p:nvPr/>
        </p:nvSpPr>
        <p:spPr>
          <a:xfrm>
            <a:off x="228600" y="266700"/>
            <a:ext cx="4514647" cy="1102326"/>
          </a:xfrm>
          <a:custGeom>
            <a:avLst/>
            <a:gdLst/>
            <a:ahLst/>
            <a:cxnLst/>
            <a:rect l="l" t="t" r="r" b="b"/>
            <a:pathLst>
              <a:path w="4514647" h="1102326" extrusionOk="0">
                <a:moveTo>
                  <a:pt x="0" y="0"/>
                </a:moveTo>
                <a:lnTo>
                  <a:pt x="4514647" y="0"/>
                </a:lnTo>
                <a:lnTo>
                  <a:pt x="4514647" y="1102326"/>
                </a:lnTo>
                <a:lnTo>
                  <a:pt x="0" y="1102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48" name="Google Shape;2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5200" y="8011849"/>
            <a:ext cx="7345199" cy="9968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/>
          <p:nvPr/>
        </p:nvSpPr>
        <p:spPr>
          <a:xfrm>
            <a:off x="10569925" y="2744182"/>
            <a:ext cx="71871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 for your attention.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BBE96AE-A816-46DE-9164-949CAA82F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98" y="2744182"/>
            <a:ext cx="9375462" cy="526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049B917-E902-E7B2-B069-18C7E2C97E64}"/>
              </a:ext>
            </a:extLst>
          </p:cNvPr>
          <p:cNvSpPr txBox="1"/>
          <p:nvPr/>
        </p:nvSpPr>
        <p:spPr>
          <a:xfrm>
            <a:off x="-343093" y="7168500"/>
            <a:ext cx="167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 Neue" panose="020B0604020202020204" charset="0"/>
              </a:rPr>
              <a:t>MOU</a:t>
            </a:r>
            <a:endParaRPr lang="es-CO" sz="1800" dirty="0">
              <a:latin typeface="Helvetica Neue" panose="020B060402020202020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F1C554D9-8D8E-4F48-1BFD-AAE1F4426BFF}"/>
              </a:ext>
            </a:extLst>
          </p:cNvPr>
          <p:cNvGrpSpPr/>
          <p:nvPr/>
        </p:nvGrpSpPr>
        <p:grpSpPr>
          <a:xfrm>
            <a:off x="2523150" y="6026948"/>
            <a:ext cx="486000" cy="486000"/>
            <a:chOff x="3114600" y="3495600"/>
            <a:chExt cx="324000" cy="324000"/>
          </a:xfrm>
        </p:grpSpPr>
        <p:sp>
          <p:nvSpPr>
            <p:cNvPr id="6" name="Elipse 5">
              <a:extLst>
                <a:ext uri="{FF2B5EF4-FFF2-40B4-BE49-F238E27FC236}">
                  <a16:creationId xmlns="" xmlns:a16="http://schemas.microsoft.com/office/drawing/2014/main" id="{4400D757-E2B9-3517-D029-02862EA17D01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7" name="Elipse 6">
              <a:extLst>
                <a:ext uri="{FF2B5EF4-FFF2-40B4-BE49-F238E27FC236}">
                  <a16:creationId xmlns="" xmlns:a16="http://schemas.microsoft.com/office/drawing/2014/main" id="{CC82EE70-136E-72F3-BCAD-8133FC207196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="" xmlns:a16="http://schemas.microsoft.com/office/drawing/2014/main" id="{993BF684-0A40-3AA0-5807-6FFF51C245D4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1A6A542C-59D2-617F-7EFF-724695187F01}"/>
              </a:ext>
            </a:extLst>
          </p:cNvPr>
          <p:cNvCxnSpPr>
            <a:cxnSpLocks/>
          </p:cNvCxnSpPr>
          <p:nvPr/>
        </p:nvCxnSpPr>
        <p:spPr>
          <a:xfrm>
            <a:off x="5386388" y="6307659"/>
            <a:ext cx="2857427" cy="0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84DEF2A7-3F6A-304B-9C25-8BE0E5359A22}"/>
              </a:ext>
            </a:extLst>
          </p:cNvPr>
          <p:cNvGrpSpPr/>
          <p:nvPr/>
        </p:nvGrpSpPr>
        <p:grpSpPr>
          <a:xfrm>
            <a:off x="8263059" y="6081318"/>
            <a:ext cx="486000" cy="486000"/>
            <a:chOff x="3114600" y="3495600"/>
            <a:chExt cx="324000" cy="324000"/>
          </a:xfrm>
        </p:grpSpPr>
        <p:sp>
          <p:nvSpPr>
            <p:cNvPr id="11" name="Elipse 10">
              <a:extLst>
                <a:ext uri="{FF2B5EF4-FFF2-40B4-BE49-F238E27FC236}">
                  <a16:creationId xmlns="" xmlns:a16="http://schemas.microsoft.com/office/drawing/2014/main" id="{DBFAEDB4-3D15-9558-39E2-BA636B9FC0E2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12" name="Elipse 11">
              <a:extLst>
                <a:ext uri="{FF2B5EF4-FFF2-40B4-BE49-F238E27FC236}">
                  <a16:creationId xmlns="" xmlns:a16="http://schemas.microsoft.com/office/drawing/2014/main" id="{9A1C2068-1EFC-E0A6-F521-8FC07C6FE004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="" xmlns:a16="http://schemas.microsoft.com/office/drawing/2014/main" id="{F859F1E2-410C-FFD0-9F2C-1559B0B5BC80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DE52D-79E6-D47D-B28E-928A3D4AE30B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8758238" y="6323948"/>
            <a:ext cx="1872506" cy="20386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244112F8-60BB-C1A7-2C10-1B07A94AFB48}"/>
              </a:ext>
            </a:extLst>
          </p:cNvPr>
          <p:cNvGrpSpPr/>
          <p:nvPr/>
        </p:nvGrpSpPr>
        <p:grpSpPr>
          <a:xfrm>
            <a:off x="10630744" y="6080948"/>
            <a:ext cx="486000" cy="486000"/>
            <a:chOff x="3114600" y="3495600"/>
            <a:chExt cx="324000" cy="324000"/>
          </a:xfrm>
        </p:grpSpPr>
        <p:sp>
          <p:nvSpPr>
            <p:cNvPr id="16" name="Elipse 15">
              <a:extLst>
                <a:ext uri="{FF2B5EF4-FFF2-40B4-BE49-F238E27FC236}">
                  <a16:creationId xmlns="" xmlns:a16="http://schemas.microsoft.com/office/drawing/2014/main" id="{4F6ABC8B-9FF1-D1EF-E75F-B53AB391DB4C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17" name="Elipse 16">
              <a:extLst>
                <a:ext uri="{FF2B5EF4-FFF2-40B4-BE49-F238E27FC236}">
                  <a16:creationId xmlns="" xmlns:a16="http://schemas.microsoft.com/office/drawing/2014/main" id="{165DB689-7EF6-334B-A5DD-C3382F0BBB55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18" name="Elipse 17">
              <a:extLst>
                <a:ext uri="{FF2B5EF4-FFF2-40B4-BE49-F238E27FC236}">
                  <a16:creationId xmlns="" xmlns:a16="http://schemas.microsoft.com/office/drawing/2014/main" id="{07196D99-E5AD-D885-B661-785A4A430DEA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873381FB-229E-BDE1-10DD-79FD173C1CA6}"/>
              </a:ext>
            </a:extLst>
          </p:cNvPr>
          <p:cNvCxnSpPr>
            <a:cxnSpLocks/>
          </p:cNvCxnSpPr>
          <p:nvPr/>
        </p:nvCxnSpPr>
        <p:spPr>
          <a:xfrm>
            <a:off x="11125849" y="6332541"/>
            <a:ext cx="3065129" cy="11793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="" xmlns:a16="http://schemas.microsoft.com/office/drawing/2014/main" id="{E277516C-84FC-2438-A6BB-50CE2AD70295}"/>
              </a:ext>
            </a:extLst>
          </p:cNvPr>
          <p:cNvGrpSpPr/>
          <p:nvPr/>
        </p:nvGrpSpPr>
        <p:grpSpPr>
          <a:xfrm>
            <a:off x="14261881" y="6101334"/>
            <a:ext cx="486000" cy="486000"/>
            <a:chOff x="3114600" y="3495600"/>
            <a:chExt cx="324000" cy="324000"/>
          </a:xfrm>
        </p:grpSpPr>
        <p:sp>
          <p:nvSpPr>
            <p:cNvPr id="26" name="Elipse 25">
              <a:extLst>
                <a:ext uri="{FF2B5EF4-FFF2-40B4-BE49-F238E27FC236}">
                  <a16:creationId xmlns="" xmlns:a16="http://schemas.microsoft.com/office/drawing/2014/main" id="{838698D3-75D4-0135-D9FF-9FA82A827F17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56C4A11A-1ADE-CBCA-A6DB-A23980764A07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28" name="Elipse 27">
              <a:extLst>
                <a:ext uri="{FF2B5EF4-FFF2-40B4-BE49-F238E27FC236}">
                  <a16:creationId xmlns="" xmlns:a16="http://schemas.microsoft.com/office/drawing/2014/main" id="{760B8D9B-BF10-0DD4-1D6B-87816C693D49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927E1071-2CB6-E649-DB0B-04822660EB4D}"/>
              </a:ext>
            </a:extLst>
          </p:cNvPr>
          <p:cNvSpPr txBox="1"/>
          <p:nvPr/>
        </p:nvSpPr>
        <p:spPr>
          <a:xfrm>
            <a:off x="447370" y="4465429"/>
            <a:ext cx="1768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600" b="1" dirty="0"/>
              <a:t>2023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526C9728-F6C3-4B24-546F-FC05CC916C5B}"/>
              </a:ext>
            </a:extLst>
          </p:cNvPr>
          <p:cNvSpPr txBox="1"/>
          <p:nvPr/>
        </p:nvSpPr>
        <p:spPr>
          <a:xfrm>
            <a:off x="7656488" y="5352819"/>
            <a:ext cx="1662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Jan - Sep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0216908D-0523-EF46-12FC-4C0070D40CF7}"/>
              </a:ext>
            </a:extLst>
          </p:cNvPr>
          <p:cNvSpPr txBox="1"/>
          <p:nvPr/>
        </p:nvSpPr>
        <p:spPr>
          <a:xfrm>
            <a:off x="2293819" y="5338575"/>
            <a:ext cx="101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Jul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F01EF91A-B26F-DEC9-2DD5-3717245B5101}"/>
              </a:ext>
            </a:extLst>
          </p:cNvPr>
          <p:cNvSpPr txBox="1"/>
          <p:nvPr/>
        </p:nvSpPr>
        <p:spPr>
          <a:xfrm>
            <a:off x="9857639" y="5352819"/>
            <a:ext cx="1762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Oct - Mar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="" xmlns:a16="http://schemas.microsoft.com/office/drawing/2014/main" id="{88BE705E-6A2F-BE66-34D2-3A822CE8A49F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14782755" y="6307659"/>
            <a:ext cx="2050941" cy="0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="" xmlns:a16="http://schemas.microsoft.com/office/drawing/2014/main" id="{5E8B219A-9CDC-E23A-57FE-49A5C767822A}"/>
              </a:ext>
            </a:extLst>
          </p:cNvPr>
          <p:cNvCxnSpPr>
            <a:cxnSpLocks/>
            <a:stCxn id="56" idx="6"/>
          </p:cNvCxnSpPr>
          <p:nvPr/>
        </p:nvCxnSpPr>
        <p:spPr>
          <a:xfrm>
            <a:off x="664423" y="6269948"/>
            <a:ext cx="1780535" cy="0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="" xmlns:a16="http://schemas.microsoft.com/office/drawing/2014/main" id="{48BDCE21-FA5A-52C9-2195-E8700842D666}"/>
              </a:ext>
            </a:extLst>
          </p:cNvPr>
          <p:cNvCxnSpPr>
            <a:cxnSpLocks/>
            <a:endCxn id="84" idx="2"/>
          </p:cNvCxnSpPr>
          <p:nvPr/>
        </p:nvCxnSpPr>
        <p:spPr>
          <a:xfrm flipV="1">
            <a:off x="3054246" y="6269948"/>
            <a:ext cx="1828199" cy="20386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8A7431AD-B6F1-8D95-A4B5-1BFB12D754A1}"/>
              </a:ext>
            </a:extLst>
          </p:cNvPr>
          <p:cNvCxnSpPr>
            <a:cxnSpLocks/>
          </p:cNvCxnSpPr>
          <p:nvPr/>
        </p:nvCxnSpPr>
        <p:spPr>
          <a:xfrm>
            <a:off x="14504881" y="6637234"/>
            <a:ext cx="0" cy="399009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="" xmlns:a16="http://schemas.microsoft.com/office/drawing/2014/main" id="{81C5E7D2-F928-2471-8518-D366297A3504}"/>
              </a:ext>
            </a:extLst>
          </p:cNvPr>
          <p:cNvCxnSpPr>
            <a:cxnSpLocks/>
          </p:cNvCxnSpPr>
          <p:nvPr/>
        </p:nvCxnSpPr>
        <p:spPr>
          <a:xfrm flipV="1">
            <a:off x="17076696" y="6586478"/>
            <a:ext cx="3750" cy="595418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="" xmlns:a16="http://schemas.microsoft.com/office/drawing/2014/main" id="{C868E5BA-041C-61D5-35B6-C1D5243136E9}"/>
              </a:ext>
            </a:extLst>
          </p:cNvPr>
          <p:cNvSpPr txBox="1"/>
          <p:nvPr/>
        </p:nvSpPr>
        <p:spPr>
          <a:xfrm>
            <a:off x="7447622" y="7147679"/>
            <a:ext cx="22098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 Neue" panose="020B0604020202020204" charset="0"/>
              </a:rPr>
              <a:t>Equipment importing</a:t>
            </a:r>
          </a:p>
          <a:p>
            <a:pPr algn="ctr"/>
            <a:r>
              <a:rPr lang="en-US" sz="1800" dirty="0">
                <a:latin typeface="Helvetica Neue" panose="020B0604020202020204" charset="0"/>
              </a:rPr>
              <a:t>LeadCare</a:t>
            </a:r>
          </a:p>
          <a:p>
            <a:pPr algn="ctr"/>
            <a:r>
              <a:rPr lang="en-US" sz="1800" dirty="0">
                <a:latin typeface="Helvetica Neue" panose="020B0604020202020204" charset="0"/>
              </a:rPr>
              <a:t>XRF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="" xmlns:a16="http://schemas.microsoft.com/office/drawing/2014/main" id="{4727A176-E589-F4CC-236D-2B13862274D1}"/>
              </a:ext>
            </a:extLst>
          </p:cNvPr>
          <p:cNvSpPr txBox="1"/>
          <p:nvPr/>
        </p:nvSpPr>
        <p:spPr>
          <a:xfrm>
            <a:off x="15975207" y="7353166"/>
            <a:ext cx="19869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 Neue" panose="020B0604020202020204" charset="0"/>
              </a:rPr>
              <a:t>International Lead Poisoning Prevention Week</a:t>
            </a:r>
          </a:p>
          <a:p>
            <a:pPr algn="ctr"/>
            <a:endParaRPr lang="en-US" sz="1800" dirty="0">
              <a:latin typeface="Helvetica Neue" panose="020B0604020202020204" charset="0"/>
            </a:endParaRPr>
          </a:p>
          <a:p>
            <a:pPr algn="ctr"/>
            <a:r>
              <a:rPr lang="en-US" sz="1800" dirty="0">
                <a:latin typeface="Helvetica Neue" panose="020B0604020202020204" charset="0"/>
              </a:rPr>
              <a:t>Press-conference</a:t>
            </a:r>
          </a:p>
          <a:p>
            <a:pPr algn="ctr"/>
            <a:r>
              <a:rPr lang="en-US" sz="1800" dirty="0">
                <a:latin typeface="Helvetica Neue" panose="020B0604020202020204" charset="0"/>
              </a:rPr>
              <a:t>Webinar</a:t>
            </a:r>
          </a:p>
          <a:p>
            <a:pPr algn="ctr"/>
            <a:r>
              <a:rPr lang="en-US" sz="1800" dirty="0">
                <a:latin typeface="Helvetica Neue" panose="020B0604020202020204" charset="0"/>
              </a:rPr>
              <a:t>Round Table</a:t>
            </a:r>
            <a:endParaRPr lang="es-CO" sz="1650" dirty="0"/>
          </a:p>
        </p:txBody>
      </p:sp>
      <p:grpSp>
        <p:nvGrpSpPr>
          <p:cNvPr id="53" name="Grupo 52">
            <a:extLst>
              <a:ext uri="{FF2B5EF4-FFF2-40B4-BE49-F238E27FC236}">
                <a16:creationId xmlns="" xmlns:a16="http://schemas.microsoft.com/office/drawing/2014/main" id="{58E8DD1A-5226-1177-F3D3-36D6D9539EE7}"/>
              </a:ext>
            </a:extLst>
          </p:cNvPr>
          <p:cNvGrpSpPr/>
          <p:nvPr/>
        </p:nvGrpSpPr>
        <p:grpSpPr>
          <a:xfrm>
            <a:off x="178423" y="6026948"/>
            <a:ext cx="486000" cy="486000"/>
            <a:chOff x="3114600" y="3495600"/>
            <a:chExt cx="324000" cy="324000"/>
          </a:xfrm>
        </p:grpSpPr>
        <p:sp>
          <p:nvSpPr>
            <p:cNvPr id="54" name="Elipse 53">
              <a:extLst>
                <a:ext uri="{FF2B5EF4-FFF2-40B4-BE49-F238E27FC236}">
                  <a16:creationId xmlns="" xmlns:a16="http://schemas.microsoft.com/office/drawing/2014/main" id="{0DAAD248-507F-95FA-6F78-6F39EBDE4CFB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55" name="Elipse 54">
              <a:extLst>
                <a:ext uri="{FF2B5EF4-FFF2-40B4-BE49-F238E27FC236}">
                  <a16:creationId xmlns="" xmlns:a16="http://schemas.microsoft.com/office/drawing/2014/main" id="{DA2BC7F6-F51D-AE51-2679-4117AE009C76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56" name="Elipse 55">
              <a:extLst>
                <a:ext uri="{FF2B5EF4-FFF2-40B4-BE49-F238E27FC236}">
                  <a16:creationId xmlns="" xmlns:a16="http://schemas.microsoft.com/office/drawing/2014/main" id="{BE3EA439-32A3-2267-A72D-D2FA35C13111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sp>
        <p:nvSpPr>
          <p:cNvPr id="57" name="CuadroTexto 56">
            <a:extLst>
              <a:ext uri="{FF2B5EF4-FFF2-40B4-BE49-F238E27FC236}">
                <a16:creationId xmlns="" xmlns:a16="http://schemas.microsoft.com/office/drawing/2014/main" id="{090C7C68-0979-8F4F-1416-4F4D1A3881CA}"/>
              </a:ext>
            </a:extLst>
          </p:cNvPr>
          <p:cNvSpPr txBox="1"/>
          <p:nvPr/>
        </p:nvSpPr>
        <p:spPr>
          <a:xfrm>
            <a:off x="-219917" y="5342044"/>
            <a:ext cx="1768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 Neue" panose="020B0604020202020204" charset="0"/>
              </a:rPr>
              <a:t>Jan – Apr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="" xmlns:a16="http://schemas.microsoft.com/office/drawing/2014/main" id="{268E98F6-E2C8-E759-B801-7D22A04BFE00}"/>
              </a:ext>
            </a:extLst>
          </p:cNvPr>
          <p:cNvCxnSpPr>
            <a:cxnSpLocks/>
            <a:endCxn id="56" idx="4"/>
          </p:cNvCxnSpPr>
          <p:nvPr/>
        </p:nvCxnSpPr>
        <p:spPr>
          <a:xfrm flipV="1">
            <a:off x="421423" y="6512948"/>
            <a:ext cx="0" cy="482471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o 59">
            <a:extLst>
              <a:ext uri="{FF2B5EF4-FFF2-40B4-BE49-F238E27FC236}">
                <a16:creationId xmlns="" xmlns:a16="http://schemas.microsoft.com/office/drawing/2014/main" id="{F192420A-5457-6500-EB15-25866DCD0DA0}"/>
              </a:ext>
            </a:extLst>
          </p:cNvPr>
          <p:cNvGrpSpPr/>
          <p:nvPr/>
        </p:nvGrpSpPr>
        <p:grpSpPr>
          <a:xfrm>
            <a:off x="16833696" y="6064659"/>
            <a:ext cx="486000" cy="486000"/>
            <a:chOff x="3114600" y="3495600"/>
            <a:chExt cx="324000" cy="324000"/>
          </a:xfrm>
        </p:grpSpPr>
        <p:sp>
          <p:nvSpPr>
            <p:cNvPr id="61" name="Elipse 60">
              <a:extLst>
                <a:ext uri="{FF2B5EF4-FFF2-40B4-BE49-F238E27FC236}">
                  <a16:creationId xmlns="" xmlns:a16="http://schemas.microsoft.com/office/drawing/2014/main" id="{DD20D1AA-AB70-8A18-F563-0C26DC4DCADE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62" name="Elipse 61">
              <a:extLst>
                <a:ext uri="{FF2B5EF4-FFF2-40B4-BE49-F238E27FC236}">
                  <a16:creationId xmlns="" xmlns:a16="http://schemas.microsoft.com/office/drawing/2014/main" id="{332B9803-5092-96A2-956B-63D56416D587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63" name="Elipse 62">
              <a:extLst>
                <a:ext uri="{FF2B5EF4-FFF2-40B4-BE49-F238E27FC236}">
                  <a16:creationId xmlns="" xmlns:a16="http://schemas.microsoft.com/office/drawing/2014/main" id="{2A3F63F5-5CD6-8DFA-D902-56A984B61597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sp>
        <p:nvSpPr>
          <p:cNvPr id="64" name="CuadroTexto 63">
            <a:extLst>
              <a:ext uri="{FF2B5EF4-FFF2-40B4-BE49-F238E27FC236}">
                <a16:creationId xmlns="" xmlns:a16="http://schemas.microsoft.com/office/drawing/2014/main" id="{405E62AB-1098-D55F-50F9-B8C57368CCD1}"/>
              </a:ext>
            </a:extLst>
          </p:cNvPr>
          <p:cNvSpPr txBox="1"/>
          <p:nvPr/>
        </p:nvSpPr>
        <p:spPr>
          <a:xfrm>
            <a:off x="16571031" y="5338575"/>
            <a:ext cx="101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Oct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="" xmlns:a16="http://schemas.microsoft.com/office/drawing/2014/main" id="{0AA6FBF0-435D-0AF4-C906-87ED4BDF3F8F}"/>
              </a:ext>
            </a:extLst>
          </p:cNvPr>
          <p:cNvSpPr txBox="1"/>
          <p:nvPr/>
        </p:nvSpPr>
        <p:spPr>
          <a:xfrm>
            <a:off x="5987602" y="4459113"/>
            <a:ext cx="1768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600" b="1" dirty="0">
                <a:latin typeface="Helvetica Neue" panose="020B0604020202020204" charset="0"/>
              </a:rPr>
              <a:t>2024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="" xmlns:a16="http://schemas.microsoft.com/office/drawing/2014/main" id="{F5D7A53E-25AE-1FB9-98C1-6772A601D02A}"/>
              </a:ext>
            </a:extLst>
          </p:cNvPr>
          <p:cNvSpPr txBox="1"/>
          <p:nvPr/>
        </p:nvSpPr>
        <p:spPr>
          <a:xfrm>
            <a:off x="13517842" y="7424678"/>
            <a:ext cx="213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BLL, HBA finalizing, </a:t>
            </a:r>
            <a:r>
              <a:rPr lang="en-US" sz="1800" dirty="0">
                <a:latin typeface="Helvetica Neue" panose="020B0604020202020204" charset="0"/>
              </a:rPr>
              <a:t>data analyses </a:t>
            </a:r>
            <a:endParaRPr lang="ru-RU" sz="1800" dirty="0">
              <a:solidFill>
                <a:schemeClr val="tx1"/>
              </a:solidFill>
              <a:latin typeface="Helvetica Neu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="" xmlns:a16="http://schemas.microsoft.com/office/drawing/2014/main" id="{0C02C3E7-DBBC-6F1A-64DE-1C6962568ADE}"/>
              </a:ext>
            </a:extLst>
          </p:cNvPr>
          <p:cNvSpPr txBox="1"/>
          <p:nvPr/>
        </p:nvSpPr>
        <p:spPr>
          <a:xfrm>
            <a:off x="11588350" y="4465430"/>
            <a:ext cx="1768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600" b="1" dirty="0"/>
              <a:t>2025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="" xmlns:a16="http://schemas.microsoft.com/office/drawing/2014/main" id="{03992A50-7DB6-6577-152B-1C0941BFB439}"/>
              </a:ext>
            </a:extLst>
          </p:cNvPr>
          <p:cNvSpPr txBox="1"/>
          <p:nvPr/>
        </p:nvSpPr>
        <p:spPr>
          <a:xfrm>
            <a:off x="13538813" y="5281493"/>
            <a:ext cx="1662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Mar - Sep</a:t>
            </a:r>
          </a:p>
        </p:txBody>
      </p:sp>
      <p:sp>
        <p:nvSpPr>
          <p:cNvPr id="122" name="CuadroTexto 121">
            <a:extLst>
              <a:ext uri="{FF2B5EF4-FFF2-40B4-BE49-F238E27FC236}">
                <a16:creationId xmlns="" xmlns:a16="http://schemas.microsoft.com/office/drawing/2014/main" id="{D07AD0B8-FCCF-6498-5C4C-7D5973E66A4B}"/>
              </a:ext>
            </a:extLst>
          </p:cNvPr>
          <p:cNvSpPr txBox="1"/>
          <p:nvPr/>
        </p:nvSpPr>
        <p:spPr>
          <a:xfrm>
            <a:off x="7756282" y="8977667"/>
            <a:ext cx="159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ru-RU" sz="18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tudy</a:t>
            </a:r>
            <a:r>
              <a:rPr lang="ru-RU" sz="18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protocol</a:t>
            </a:r>
            <a:r>
              <a:rPr lang="ru-RU" sz="18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</a:t>
            </a:r>
            <a:r>
              <a:rPr lang="en-US" sz="18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</a:t>
            </a:r>
            <a:endParaRPr lang="es-PE" sz="1800" dirty="0">
              <a:solidFill>
                <a:schemeClr val="tx1"/>
              </a:solidFill>
            </a:endParaRPr>
          </a:p>
        </p:txBody>
      </p:sp>
      <p:pic>
        <p:nvPicPr>
          <p:cNvPr id="79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7893" y="1149492"/>
            <a:ext cx="2706552" cy="1678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rupo 4">
            <a:extLst>
              <a:ext uri="{FF2B5EF4-FFF2-40B4-BE49-F238E27FC236}">
                <a16:creationId xmlns="" xmlns:a16="http://schemas.microsoft.com/office/drawing/2014/main" id="{F1C554D9-8D8E-4F48-1BFD-AAE1F4426BFF}"/>
              </a:ext>
            </a:extLst>
          </p:cNvPr>
          <p:cNvGrpSpPr/>
          <p:nvPr/>
        </p:nvGrpSpPr>
        <p:grpSpPr>
          <a:xfrm>
            <a:off x="4882445" y="6026948"/>
            <a:ext cx="486000" cy="486000"/>
            <a:chOff x="3114600" y="3495600"/>
            <a:chExt cx="324000" cy="324000"/>
          </a:xfrm>
        </p:grpSpPr>
        <p:sp>
          <p:nvSpPr>
            <p:cNvPr id="82" name="Elipse 5">
              <a:extLst>
                <a:ext uri="{FF2B5EF4-FFF2-40B4-BE49-F238E27FC236}">
                  <a16:creationId xmlns="" xmlns:a16="http://schemas.microsoft.com/office/drawing/2014/main" id="{4400D757-E2B9-3517-D029-02862EA17D01}"/>
                </a:ext>
              </a:extLst>
            </p:cNvPr>
            <p:cNvSpPr/>
            <p:nvPr/>
          </p:nvSpPr>
          <p:spPr>
            <a:xfrm>
              <a:off x="3186600" y="3567600"/>
              <a:ext cx="180000" cy="180000"/>
            </a:xfrm>
            <a:prstGeom prst="ellipse">
              <a:avLst/>
            </a:prstGeom>
            <a:solidFill>
              <a:srgbClr val="E66C37"/>
            </a:solidFill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83" name="Elipse 6">
              <a:extLst>
                <a:ext uri="{FF2B5EF4-FFF2-40B4-BE49-F238E27FC236}">
                  <a16:creationId xmlns="" xmlns:a16="http://schemas.microsoft.com/office/drawing/2014/main" id="{CC82EE70-136E-72F3-BCAD-8133FC207196}"/>
                </a:ext>
              </a:extLst>
            </p:cNvPr>
            <p:cNvSpPr/>
            <p:nvPr/>
          </p:nvSpPr>
          <p:spPr>
            <a:xfrm>
              <a:off x="3150600" y="3531600"/>
              <a:ext cx="252000" cy="252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  <p:sp>
          <p:nvSpPr>
            <p:cNvPr id="84" name="Elipse 7">
              <a:extLst>
                <a:ext uri="{FF2B5EF4-FFF2-40B4-BE49-F238E27FC236}">
                  <a16:creationId xmlns="" xmlns:a16="http://schemas.microsoft.com/office/drawing/2014/main" id="{993BF684-0A40-3AA0-5807-6FFF51C245D4}"/>
                </a:ext>
              </a:extLst>
            </p:cNvPr>
            <p:cNvSpPr/>
            <p:nvPr/>
          </p:nvSpPr>
          <p:spPr>
            <a:xfrm>
              <a:off x="3114600" y="3495600"/>
              <a:ext cx="324000" cy="324000"/>
            </a:xfrm>
            <a:prstGeom prst="ellipse">
              <a:avLst/>
            </a:prstGeom>
            <a:noFill/>
            <a:ln>
              <a:solidFill>
                <a:srgbClr val="E66C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400" dirty="0"/>
            </a:p>
          </p:txBody>
        </p:sp>
      </p:grpSp>
      <p:sp>
        <p:nvSpPr>
          <p:cNvPr id="85" name="CuadroTexto 28">
            <a:extLst>
              <a:ext uri="{FF2B5EF4-FFF2-40B4-BE49-F238E27FC236}">
                <a16:creationId xmlns="" xmlns:a16="http://schemas.microsoft.com/office/drawing/2014/main" id="{927E1071-2CB6-E649-DB0B-04822660EB4D}"/>
              </a:ext>
            </a:extLst>
          </p:cNvPr>
          <p:cNvSpPr txBox="1"/>
          <p:nvPr/>
        </p:nvSpPr>
        <p:spPr>
          <a:xfrm>
            <a:off x="1855311" y="6727316"/>
            <a:ext cx="16214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 err="1">
                <a:latin typeface="Helvetica Neue" panose="020B0604020202020204" charset="0"/>
                <a:sym typeface="Helvetica Neue"/>
              </a:rPr>
              <a:t>Inter-Ministerial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Working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Group</a:t>
            </a:r>
            <a:endParaRPr lang="en-US" sz="1800" dirty="0">
              <a:latin typeface="Helvetica Neue" panose="020B0604020202020204" charset="0"/>
              <a:sym typeface="Helvetica Neue"/>
            </a:endParaRPr>
          </a:p>
          <a:p>
            <a:pPr algn="ctr"/>
            <a:r>
              <a:rPr lang="ru-RU" sz="1800" dirty="0" err="1">
                <a:latin typeface="Helvetica Neue" panose="020B0604020202020204" charset="0"/>
                <a:sym typeface="Helvetica Neue"/>
              </a:rPr>
              <a:t>Established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endParaRPr lang="es-PE" sz="1800" dirty="0">
              <a:latin typeface="Helvetica Neue" panose="020B060402020202020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00" y="2585196"/>
            <a:ext cx="3191528" cy="171621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2" y="1135251"/>
            <a:ext cx="2315036" cy="1741703"/>
          </a:xfrm>
          <a:prstGeom prst="rect">
            <a:avLst/>
          </a:prstGeom>
        </p:spPr>
      </p:pic>
      <p:sp>
        <p:nvSpPr>
          <p:cNvPr id="91" name="Прямоугольник 90"/>
          <p:cNvSpPr/>
          <p:nvPr/>
        </p:nvSpPr>
        <p:spPr>
          <a:xfrm>
            <a:off x="1788601" y="8532674"/>
            <a:ext cx="18907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err="1">
                <a:latin typeface="Helvetica Neue" panose="020B0604020202020204" charset="0"/>
                <a:sym typeface="Helvetica Neue"/>
              </a:rPr>
              <a:t>Project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Coordinator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appointed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: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Deputy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Minister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Dr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.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Bubuzhan</a:t>
            </a:r>
            <a:r>
              <a:rPr lang="ru-RU" sz="1800" dirty="0">
                <a:latin typeface="Helvetica Neue" panose="020B0604020202020204" charset="0"/>
                <a:sym typeface="Helvetica Neue"/>
              </a:rPr>
              <a:t> </a:t>
            </a:r>
            <a:r>
              <a:rPr lang="ru-RU" sz="1800" dirty="0" err="1">
                <a:latin typeface="Helvetica Neue" panose="020B0604020202020204" charset="0"/>
                <a:sym typeface="Helvetica Neue"/>
              </a:rPr>
              <a:t>Arykbaeva</a:t>
            </a:r>
            <a:endParaRPr lang="ru-RU" sz="1800" dirty="0">
              <a:latin typeface="Helvetica Neue" panose="020B0604020202020204" charset="0"/>
            </a:endParaRPr>
          </a:p>
        </p:txBody>
      </p:sp>
      <p:pic>
        <p:nvPicPr>
          <p:cNvPr id="104" name="Google Shape;97;p2"/>
          <p:cNvPicPr preferRelativeResize="0"/>
          <p:nvPr/>
        </p:nvPicPr>
        <p:blipFill rotWithShape="1">
          <a:blip r:embed="rId6">
            <a:alphaModFix/>
          </a:blip>
          <a:srcRect l="4976" r="10528"/>
          <a:stretch/>
        </p:blipFill>
        <p:spPr>
          <a:xfrm>
            <a:off x="5624222" y="1122358"/>
            <a:ext cx="2827355" cy="1737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CuadroTexto 30">
            <a:extLst>
              <a:ext uri="{FF2B5EF4-FFF2-40B4-BE49-F238E27FC236}">
                <a16:creationId xmlns="" xmlns:a16="http://schemas.microsoft.com/office/drawing/2014/main" id="{0216908D-0523-EF46-12FC-4C0070D40CF7}"/>
              </a:ext>
            </a:extLst>
          </p:cNvPr>
          <p:cNvSpPr txBox="1"/>
          <p:nvPr/>
        </p:nvSpPr>
        <p:spPr>
          <a:xfrm>
            <a:off x="4675232" y="5443249"/>
            <a:ext cx="101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Dec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505361" y="7024315"/>
            <a:ext cx="1451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Helvetica Neue" panose="020B0604020202020204" charset="0"/>
              </a:rPr>
              <a:t>C</a:t>
            </a:r>
            <a:r>
              <a:rPr lang="ru-RU" sz="1800" dirty="0" err="1">
                <a:latin typeface="Helvetica Neue" panose="020B0604020202020204" charset="0"/>
              </a:rPr>
              <a:t>apacity</a:t>
            </a:r>
            <a:r>
              <a:rPr lang="ru-RU" sz="1800" dirty="0">
                <a:latin typeface="Helvetica Neue" panose="020B0604020202020204" charset="0"/>
              </a:rPr>
              <a:t> </a:t>
            </a:r>
            <a:r>
              <a:rPr lang="ru-RU" sz="1800" dirty="0" err="1">
                <a:latin typeface="Helvetica Neue" panose="020B0604020202020204" charset="0"/>
              </a:rPr>
              <a:t>of</a:t>
            </a:r>
            <a:r>
              <a:rPr lang="ru-RU" sz="1800" dirty="0">
                <a:latin typeface="Helvetica Neue" panose="020B0604020202020204" charset="0"/>
              </a:rPr>
              <a:t> </a:t>
            </a:r>
            <a:r>
              <a:rPr lang="ru-RU" sz="1800" dirty="0" err="1">
                <a:latin typeface="Helvetica Neue" panose="020B0604020202020204" charset="0"/>
              </a:rPr>
              <a:t>nat'l</a:t>
            </a:r>
            <a:r>
              <a:rPr lang="ru-RU" sz="1800" dirty="0">
                <a:latin typeface="Helvetica Neue" panose="020B0604020202020204" charset="0"/>
              </a:rPr>
              <a:t> </a:t>
            </a:r>
            <a:r>
              <a:rPr lang="ru-RU" sz="1800" dirty="0" err="1">
                <a:latin typeface="Helvetica Neue" panose="020B0604020202020204" charset="0"/>
              </a:rPr>
              <a:t>labs</a:t>
            </a:r>
            <a:endParaRPr lang="en-US" sz="1800" dirty="0">
              <a:latin typeface="Helvetica Neue" panose="020B0604020202020204" charset="0"/>
            </a:endParaRPr>
          </a:p>
          <a:p>
            <a:pPr algn="ctr"/>
            <a:r>
              <a:rPr lang="en-US" sz="1800" dirty="0">
                <a:latin typeface="Helvetica Neue" panose="020B0604020202020204" charset="0"/>
              </a:rPr>
              <a:t>a</a:t>
            </a:r>
            <a:r>
              <a:rPr lang="ru-RU" sz="1800" dirty="0" err="1">
                <a:latin typeface="Helvetica Neue" panose="020B0604020202020204" charset="0"/>
              </a:rPr>
              <a:t>ssess</a:t>
            </a:r>
            <a:r>
              <a:rPr lang="en-US" sz="1800" dirty="0" err="1">
                <a:latin typeface="Helvetica Neue" panose="020B0604020202020204" charset="0"/>
              </a:rPr>
              <a:t>ed</a:t>
            </a:r>
            <a:r>
              <a:rPr lang="ru-RU" sz="1800" dirty="0">
                <a:latin typeface="Helvetica Neue" panose="020B0604020202020204" charset="0"/>
              </a:rPr>
              <a:t> </a:t>
            </a:r>
          </a:p>
        </p:txBody>
      </p:sp>
      <p:sp>
        <p:nvSpPr>
          <p:cNvPr id="134" name="CuadroTexto 48">
            <a:extLst>
              <a:ext uri="{FF2B5EF4-FFF2-40B4-BE49-F238E27FC236}">
                <a16:creationId xmlns="" xmlns:a16="http://schemas.microsoft.com/office/drawing/2014/main" id="{E8B30DBE-55C8-6BDB-EE19-8B35B5970434}"/>
              </a:ext>
            </a:extLst>
          </p:cNvPr>
          <p:cNvSpPr txBox="1"/>
          <p:nvPr/>
        </p:nvSpPr>
        <p:spPr>
          <a:xfrm>
            <a:off x="9816993" y="6944201"/>
            <a:ext cx="240262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latin typeface="Helvetica Neue" panose="020B0604020202020204" charset="0"/>
              </a:rPr>
              <a:t>Trainings</a:t>
            </a:r>
          </a:p>
          <a:p>
            <a:pPr algn="ctr"/>
            <a:endParaRPr lang="es-MX" sz="1800" dirty="0">
              <a:latin typeface="Helvetica Neue" panose="020B0604020202020204" charset="0"/>
            </a:endParaRPr>
          </a:p>
          <a:p>
            <a:pPr algn="ctr"/>
            <a:r>
              <a:rPr lang="en-US" sz="1800" dirty="0">
                <a:latin typeface="Helvetica Neue" panose="020B0604020202020204" charset="0"/>
              </a:rPr>
              <a:t>BLL</a:t>
            </a:r>
          </a:p>
          <a:p>
            <a:pPr algn="ctr"/>
            <a:endParaRPr lang="en-US" sz="1800" dirty="0">
              <a:latin typeface="Helvetica Neue" panose="020B0604020202020204" charset="0"/>
            </a:endParaRPr>
          </a:p>
          <a:p>
            <a:pPr algn="ctr"/>
            <a:r>
              <a:rPr lang="en-US" sz="1800" dirty="0">
                <a:latin typeface="Helvetica Neue" panose="020B0604020202020204" charset="0"/>
              </a:rPr>
              <a:t>HBA</a:t>
            </a:r>
          </a:p>
          <a:p>
            <a:pPr algn="ctr"/>
            <a:endParaRPr lang="en-US" sz="1800" dirty="0">
              <a:latin typeface="Helvetica Neue" panose="020B0604020202020204" charset="0"/>
            </a:endParaRPr>
          </a:p>
          <a:p>
            <a:pPr algn="ctr"/>
            <a:r>
              <a:rPr lang="en-US" sz="1800" dirty="0">
                <a:latin typeface="Helvetica Neue" panose="020B0604020202020204" charset="0"/>
                <a:sym typeface="Helvetica Neue"/>
              </a:rPr>
              <a:t>Environmental sample analysis</a:t>
            </a:r>
          </a:p>
          <a:p>
            <a:pPr algn="ctr"/>
            <a:endParaRPr lang="en-US" sz="1800" dirty="0">
              <a:latin typeface="Helvetica Neue" panose="020B0604020202020204" charset="0"/>
              <a:sym typeface="Helvetica Neue"/>
            </a:endParaRPr>
          </a:p>
          <a:p>
            <a:pPr algn="ctr"/>
            <a:r>
              <a:rPr lang="en-US" sz="1800" dirty="0">
                <a:latin typeface="Helvetica Neue" panose="020B0604020202020204" charset="0"/>
                <a:sym typeface="Helvetica Neue"/>
              </a:rPr>
              <a:t>Public Awareness</a:t>
            </a:r>
          </a:p>
          <a:p>
            <a:pPr algn="ctr"/>
            <a:endParaRPr lang="en-US" sz="1800" dirty="0">
              <a:latin typeface="Helvetica Neue" panose="020B0604020202020204" charset="0"/>
              <a:sym typeface="Helvetica Neue"/>
            </a:endParaRPr>
          </a:p>
          <a:p>
            <a:pPr algn="ctr"/>
            <a:endParaRPr lang="en-US" sz="1800" dirty="0">
              <a:latin typeface="Helvetica Neue" panose="020B0604020202020204" charset="0"/>
            </a:endParaRPr>
          </a:p>
          <a:p>
            <a:pPr algn="ctr"/>
            <a:endParaRPr lang="ru-RU" sz="1800" dirty="0">
              <a:latin typeface="Helvetica Neue" panose="020B0604020202020204" charset="0"/>
            </a:endParaRPr>
          </a:p>
        </p:txBody>
      </p:sp>
      <p:pic>
        <p:nvPicPr>
          <p:cNvPr id="137" name="Google Shape;109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45227"/>
            <a:ext cx="4101775" cy="1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Прямоугольник 143"/>
          <p:cNvSpPr/>
          <p:nvPr/>
        </p:nvSpPr>
        <p:spPr>
          <a:xfrm>
            <a:off x="13462049" y="8640887"/>
            <a:ext cx="2472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8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ICP-MS </a:t>
            </a:r>
          </a:p>
          <a:p>
            <a:pPr lvl="0" algn="ctr"/>
            <a:r>
              <a:rPr lang="en-US" sz="18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technical specification</a:t>
            </a:r>
          </a:p>
          <a:p>
            <a:pPr lvl="0" algn="ctr"/>
            <a:r>
              <a:rPr lang="en-US" sz="18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provider contracting</a:t>
            </a:r>
            <a:endParaRPr lang="ru-RU" sz="1800" dirty="0">
              <a:solidFill>
                <a:schemeClr val="tx1"/>
              </a:solidFill>
              <a:effectLst/>
              <a:latin typeface="Helvetica Neu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8" name="Conector recto 43">
            <a:extLst>
              <a:ext uri="{FF2B5EF4-FFF2-40B4-BE49-F238E27FC236}">
                <a16:creationId xmlns="" xmlns:a16="http://schemas.microsoft.com/office/drawing/2014/main" id="{8A7431AD-B6F1-8D95-A4B5-1BFB12D754A1}"/>
              </a:ext>
            </a:extLst>
          </p:cNvPr>
          <p:cNvCxnSpPr>
            <a:cxnSpLocks/>
          </p:cNvCxnSpPr>
          <p:nvPr/>
        </p:nvCxnSpPr>
        <p:spPr>
          <a:xfrm>
            <a:off x="8521126" y="6625306"/>
            <a:ext cx="0" cy="399009"/>
          </a:xfrm>
          <a:prstGeom prst="line">
            <a:avLst/>
          </a:prstGeom>
          <a:ln>
            <a:solidFill>
              <a:srgbClr val="118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6" name="Google Shape;115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02677" y="2515461"/>
            <a:ext cx="3099760" cy="17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19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1059" y="1120898"/>
            <a:ext cx="3101112" cy="166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Рисунок 157">
            <a:extLst>
              <a:ext uri="{FF2B5EF4-FFF2-40B4-BE49-F238E27FC236}">
                <a16:creationId xmlns="" xmlns:a16="http://schemas.microsoft.com/office/drawing/2014/main" id="{4CDE0F2E-186E-4324-EAC8-9E951F136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6830" y="1120898"/>
            <a:ext cx="3183966" cy="1689414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5C3E674D-B21A-4947-99CA-44F260FA23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0278" y="1145296"/>
            <a:ext cx="2501506" cy="1691465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="" xmlns:a16="http://schemas.microsoft.com/office/drawing/2014/main" id="{3C2D5949-6B73-4814-941F-EA3C5E076B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45007" y="2486282"/>
            <a:ext cx="2971578" cy="1733996"/>
          </a:xfrm>
          <a:prstGeom prst="rect">
            <a:avLst/>
          </a:prstGeom>
        </p:spPr>
      </p:pic>
      <p:sp>
        <p:nvSpPr>
          <p:cNvPr id="161" name="Google Shape;95;p2"/>
          <p:cNvSpPr txBox="1"/>
          <p:nvPr/>
        </p:nvSpPr>
        <p:spPr>
          <a:xfrm>
            <a:off x="6490575" y="49111"/>
            <a:ext cx="96012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45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Results (2023–2025)</a:t>
            </a:r>
          </a:p>
        </p:txBody>
      </p:sp>
    </p:spTree>
    <p:extLst>
      <p:ext uri="{BB962C8B-B14F-4D97-AF65-F5344CB8AC3E}">
        <p14:creationId xmlns:p14="http://schemas.microsoft.com/office/powerpoint/2010/main" val="9376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4982352" y="339764"/>
            <a:ext cx="12039623" cy="5828938"/>
            <a:chOff x="-281404" y="-2873602"/>
            <a:chExt cx="12353400" cy="7771918"/>
          </a:xfrm>
        </p:grpSpPr>
        <p:sp>
          <p:nvSpPr>
            <p:cNvPr id="104" name="Google Shape;104;p3"/>
            <p:cNvSpPr txBox="1"/>
            <p:nvPr/>
          </p:nvSpPr>
          <p:spPr>
            <a:xfrm>
              <a:off x="-281404" y="-1012283"/>
              <a:ext cx="12353400" cy="591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2A2D91"/>
                </a:buClr>
                <a:buSzPts val="2400"/>
                <a:buFont typeface="Arial"/>
                <a:buChar char="•"/>
              </a:pP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study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protocol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was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developed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with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support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from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Vital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Strategies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approved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by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Ethics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Committee</a:t>
              </a:r>
              <a:endParaRPr dirty="0"/>
            </a:p>
            <a:p>
              <a:pPr marL="342900" marR="0" lvl="0" indent="-190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2A2D91"/>
                </a:buClr>
                <a:buSzPts val="2400"/>
                <a:buFont typeface="Arial"/>
                <a:buChar char="•"/>
              </a:pP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1,140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children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were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tested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lead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levels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572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2A2D91"/>
                </a:buClr>
                <a:buSzPts val="2400"/>
                <a:buFont typeface="Arial"/>
                <a:buChar char="•"/>
              </a:pP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188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households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were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assessed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lead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contamination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dirty="0"/>
            </a:p>
            <a:p>
              <a:pPr marL="342900" marR="0" lvl="0" indent="-190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2A2D91"/>
                </a:buClr>
                <a:buSzPts val="2400"/>
                <a:buFont typeface="Arial"/>
                <a:buChar char="•"/>
              </a:pPr>
              <a:r>
                <a:rPr lang="ru-RU" sz="2400" b="1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44 </a:t>
              </a:r>
              <a:r>
                <a:rPr lang="ru-RU" sz="2400" b="1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children</a:t>
              </a:r>
              <a:r>
                <a:rPr lang="ru-RU" sz="2400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had</a:t>
              </a:r>
              <a:r>
                <a:rPr lang="ru-RU" sz="2400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enous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blood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samples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taken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cases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where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LeadCare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II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results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exceeded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normal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levels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.</a:t>
              </a:r>
              <a:endParaRPr dirty="0"/>
            </a:p>
            <a:p>
              <a:pPr marL="342900" marR="0" lvl="0" indent="-1905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2A2D91"/>
                </a:buClr>
                <a:buSzPts val="2400"/>
                <a:buFont typeface="Arial"/>
                <a:buChar char="•"/>
              </a:pP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114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soil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drinking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water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samples</a:t>
              </a:r>
              <a:r>
                <a:rPr lang="ru-RU" sz="24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were</a:t>
              </a:r>
              <a:r>
                <a:rPr lang="ru-RU" sz="2400" b="0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2400" b="0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analyzed</a:t>
              </a:r>
              <a:endParaRPr sz="2400" b="0" i="0" u="none" strike="noStrike" cap="none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4572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3"/>
            <p:cNvSpPr txBox="1"/>
            <p:nvPr/>
          </p:nvSpPr>
          <p:spPr>
            <a:xfrm>
              <a:off x="-172642" y="-2873602"/>
              <a:ext cx="11578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5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Research</a:t>
              </a:r>
              <a:r>
                <a:rPr lang="ru-RU" sz="45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45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</a:t>
              </a:r>
              <a:r>
                <a:rPr lang="ru-RU" sz="4500" b="1" i="0" u="none" strike="noStrike" cap="none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45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Monitoring</a:t>
              </a:r>
              <a:r>
                <a:rPr lang="ru-RU" sz="4500" b="1" dirty="0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ru-RU" sz="4500" b="1" i="0" u="none" strike="noStrike" cap="none" dirty="0" err="1">
                  <a:solidFill>
                    <a:srgbClr val="2A2D9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Activities</a:t>
              </a:r>
              <a:endParaRPr sz="4500" b="1" i="0" u="none" strike="noStrike" cap="none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72141"/>
            <a:ext cx="18257934" cy="341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154809"/>
            <a:ext cx="4343400" cy="5717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pic>
        <p:nvPicPr>
          <p:cNvPr id="109" name="Google Shape;10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101775" cy="10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578388" y="1286959"/>
            <a:ext cx="10306925" cy="2978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815" y="4891488"/>
            <a:ext cx="4369005" cy="24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569" y="4891488"/>
            <a:ext cx="4369005" cy="24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0193" y="4865190"/>
            <a:ext cx="4241493" cy="24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51186" y="4891488"/>
            <a:ext cx="3713394" cy="24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731" y="7571609"/>
            <a:ext cx="4309176" cy="240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4909895" y="7628048"/>
            <a:ext cx="4234106" cy="238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75755" y="7574996"/>
            <a:ext cx="4265931" cy="240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320986" y="7557284"/>
            <a:ext cx="3443577" cy="252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112298" y="2663388"/>
            <a:ext cx="3591143" cy="202061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/>
          <p:nvPr/>
        </p:nvSpPr>
        <p:spPr>
          <a:xfrm>
            <a:off x="352825" y="2024550"/>
            <a:ext cx="12137100" cy="22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 i="0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of Six Research Teams on </a:t>
            </a:r>
            <a:endParaRPr sz="4500" b="1" i="0" u="none" strike="noStrike" cap="none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 i="0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Blood Lead Level (BLL) Testing and </a:t>
            </a:r>
            <a:endParaRPr sz="4500" b="1" i="0" u="none" strike="noStrike" cap="none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 i="0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 Based </a:t>
            </a: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r>
              <a:rPr lang="ru-RU" sz="4500" b="1" i="0" u="none" strike="noStrike" cap="none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Data Collection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400" y="152400"/>
            <a:ext cx="4101775" cy="1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Изображение выглядит как текст, карт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9254"/>
          <a:stretch/>
        </p:blipFill>
        <p:spPr>
          <a:xfrm>
            <a:off x="1530101" y="2290050"/>
            <a:ext cx="14589900" cy="7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5343000" y="396650"/>
            <a:ext cx="10316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conducted in 21 settlements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 areas with no known source of lead exposure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areas know to have legacy lead sites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101775" cy="1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>
            <a:off x="9372620" y="5721900"/>
            <a:ext cx="836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of Capillary Blood Lead Levels in Children Residing in Ecologically Polluted Areas of Kyrgyzstan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324775" y="1606025"/>
            <a:ext cx="101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of Capillary Blood Lead Levels in Children Across Kyrgyzstan</a:t>
            </a:r>
            <a:endParaRPr sz="24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9892625" y="2518938"/>
            <a:ext cx="6958200" cy="25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Study shows lead poisoning in children in Kyrgyzstan is pervasive and requires a national monitoring and prevention program.</a:t>
            </a:r>
            <a:endParaRPr sz="28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l="1731" t="3344" r="2077" b="2714"/>
          <a:stretch/>
        </p:blipFill>
        <p:spPr>
          <a:xfrm>
            <a:off x="152400" y="2286000"/>
            <a:ext cx="8472051" cy="367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 l="26024"/>
          <a:stretch/>
        </p:blipFill>
        <p:spPr>
          <a:xfrm>
            <a:off x="9268700" y="6183600"/>
            <a:ext cx="9019299" cy="3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101775" cy="1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sp>
        <p:nvSpPr>
          <p:cNvPr id="146" name="Google Shape;146;p6"/>
          <p:cNvSpPr txBox="1"/>
          <p:nvPr/>
        </p:nvSpPr>
        <p:spPr>
          <a:xfrm>
            <a:off x="6982800" y="7074800"/>
            <a:ext cx="238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Legacy Contaminated Regions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4572000" y="6485975"/>
            <a:ext cx="480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Regions with No Known Sources of Lead Exposure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6982800" y="7663625"/>
            <a:ext cx="238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Mailuusuu (legacy mining site)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6982800" y="8252450"/>
            <a:ext cx="238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Sovetskiy (legacy mining site)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6982800" y="8841275"/>
            <a:ext cx="238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Ak-Tuz (legacy mining site)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b="22701"/>
          <a:stretch/>
        </p:blipFill>
        <p:spPr>
          <a:xfrm>
            <a:off x="2998683" y="6973512"/>
            <a:ext cx="3200400" cy="32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09752" y="6993922"/>
            <a:ext cx="5878248" cy="328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9083" y="6953440"/>
            <a:ext cx="6229719" cy="331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37" y="6968918"/>
            <a:ext cx="2983433" cy="333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7">
            <a:alphaModFix/>
          </a:blip>
          <a:srcRect l="51362" t="3409" r="5980" b="7804"/>
          <a:stretch/>
        </p:blipFill>
        <p:spPr>
          <a:xfrm>
            <a:off x="10394425" y="1454725"/>
            <a:ext cx="7103901" cy="5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4101775" cy="1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sp>
        <p:nvSpPr>
          <p:cNvPr id="162" name="Google Shape;162;p7"/>
          <p:cNvSpPr/>
          <p:nvPr/>
        </p:nvSpPr>
        <p:spPr>
          <a:xfrm>
            <a:off x="457700" y="3614375"/>
            <a:ext cx="8312100" cy="25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round of home based assessments (HBAs) found that paint is an important source of lead exposure in Kyrgyzstan.</a:t>
            </a:r>
            <a:endParaRPr sz="28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*HBAs were not conducted in legacy mining sites.</a:t>
            </a:r>
            <a:endParaRPr sz="280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457700" y="1923225"/>
            <a:ext cx="7565700" cy="10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Paint is a Key Source of Exposure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/>
          <p:nvPr/>
        </p:nvSpPr>
        <p:spPr>
          <a:xfrm>
            <a:off x="10998550" y="7340950"/>
            <a:ext cx="6775265" cy="2151044"/>
          </a:xfrm>
          <a:custGeom>
            <a:avLst/>
            <a:gdLst/>
            <a:ahLst/>
            <a:cxnLst/>
            <a:rect l="l" t="t" r="r" b="b"/>
            <a:pathLst>
              <a:path w="5420212" h="2229061" extrusionOk="0">
                <a:moveTo>
                  <a:pt x="5295752" y="2229060"/>
                </a:moveTo>
                <a:lnTo>
                  <a:pt x="124460" y="2229060"/>
                </a:lnTo>
                <a:cubicBezTo>
                  <a:pt x="55880" y="2229060"/>
                  <a:pt x="0" y="2173181"/>
                  <a:pt x="0" y="210460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295752" y="0"/>
                </a:lnTo>
                <a:cubicBezTo>
                  <a:pt x="5364332" y="0"/>
                  <a:pt x="5420212" y="55880"/>
                  <a:pt x="5420212" y="124460"/>
                </a:cubicBezTo>
                <a:lnTo>
                  <a:pt x="5420212" y="2104601"/>
                </a:lnTo>
                <a:cubicBezTo>
                  <a:pt x="5420212" y="2173181"/>
                  <a:pt x="5364332" y="2229061"/>
                  <a:pt x="5295752" y="2229061"/>
                </a:cubicBez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>
            <a:off x="10996063" y="4695040"/>
            <a:ext cx="6775265" cy="2173334"/>
          </a:xfrm>
          <a:custGeom>
            <a:avLst/>
            <a:gdLst/>
            <a:ahLst/>
            <a:cxnLst/>
            <a:rect l="l" t="t" r="r" b="b"/>
            <a:pathLst>
              <a:path w="5420212" h="2229061" extrusionOk="0">
                <a:moveTo>
                  <a:pt x="5295752" y="2229060"/>
                </a:moveTo>
                <a:lnTo>
                  <a:pt x="124460" y="2229060"/>
                </a:lnTo>
                <a:cubicBezTo>
                  <a:pt x="55880" y="2229060"/>
                  <a:pt x="0" y="2173181"/>
                  <a:pt x="0" y="210460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295752" y="0"/>
                </a:lnTo>
                <a:cubicBezTo>
                  <a:pt x="5364332" y="0"/>
                  <a:pt x="5420212" y="55880"/>
                  <a:pt x="5420212" y="124460"/>
                </a:cubicBezTo>
                <a:lnTo>
                  <a:pt x="5420212" y="2104601"/>
                </a:lnTo>
                <a:cubicBezTo>
                  <a:pt x="5420212" y="2173181"/>
                  <a:pt x="5364332" y="2229061"/>
                  <a:pt x="5295752" y="2229061"/>
                </a:cubicBezTo>
                <a:close/>
              </a:path>
            </a:pathLst>
          </a:custGeom>
          <a:solidFill>
            <a:srgbClr val="FBB0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11426162" y="7804217"/>
            <a:ext cx="59151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broad information campaign in collaboration with the Republican Center for Health Promotion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11426141" y="5227622"/>
            <a:ext cx="5915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Development of informational and educational materials, public awareness videos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451875" y="2127575"/>
            <a:ext cx="92448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Public</a:t>
            </a:r>
            <a:r>
              <a:rPr lang="ru-RU" sz="45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45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Awareness</a:t>
            </a:r>
            <a:r>
              <a:rPr lang="ru-RU" sz="45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45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ru-RU" sz="45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45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Outreach</a:t>
            </a:r>
            <a:endParaRPr sz="4500" b="1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3462891"/>
            <a:ext cx="5153893" cy="289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4">
            <a:alphaModFix/>
          </a:blip>
          <a:srcRect r="8029"/>
          <a:stretch/>
        </p:blipFill>
        <p:spPr>
          <a:xfrm>
            <a:off x="5362775" y="3446300"/>
            <a:ext cx="5153900" cy="29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581370"/>
            <a:ext cx="5172941" cy="291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6">
            <a:alphaModFix/>
          </a:blip>
          <a:srcRect b="6638"/>
          <a:stretch/>
        </p:blipFill>
        <p:spPr>
          <a:xfrm>
            <a:off x="5353250" y="6570125"/>
            <a:ext cx="5172950" cy="293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  <p:sp>
        <p:nvSpPr>
          <p:cNvPr id="178" name="Google Shape;178;p8"/>
          <p:cNvSpPr/>
          <p:nvPr/>
        </p:nvSpPr>
        <p:spPr>
          <a:xfrm>
            <a:off x="10996063" y="2049152"/>
            <a:ext cx="6775265" cy="2173334"/>
          </a:xfrm>
          <a:custGeom>
            <a:avLst/>
            <a:gdLst/>
            <a:ahLst/>
            <a:cxnLst/>
            <a:rect l="l" t="t" r="r" b="b"/>
            <a:pathLst>
              <a:path w="5420212" h="2229061" extrusionOk="0">
                <a:moveTo>
                  <a:pt x="5295752" y="2229060"/>
                </a:moveTo>
                <a:lnTo>
                  <a:pt x="124460" y="2229060"/>
                </a:lnTo>
                <a:cubicBezTo>
                  <a:pt x="55880" y="2229060"/>
                  <a:pt x="0" y="2173181"/>
                  <a:pt x="0" y="210460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295752" y="0"/>
                </a:lnTo>
                <a:cubicBezTo>
                  <a:pt x="5364332" y="0"/>
                  <a:pt x="5420212" y="55880"/>
                  <a:pt x="5420212" y="124460"/>
                </a:cubicBezTo>
                <a:lnTo>
                  <a:pt x="5420212" y="2104601"/>
                </a:lnTo>
                <a:cubicBezTo>
                  <a:pt x="5420212" y="2173181"/>
                  <a:pt x="5364332" y="2229061"/>
                  <a:pt x="5295752" y="2229061"/>
                </a:cubicBezTo>
                <a:close/>
              </a:path>
            </a:pathLst>
          </a:custGeom>
          <a:solidFill>
            <a:srgbClr val="FBB0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11426141" y="2435334"/>
            <a:ext cx="5915100" cy="1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of Trainers for </a:t>
            </a:r>
            <a:r>
              <a:rPr lang="ru-RU" sz="2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 </a:t>
            </a:r>
            <a:r>
              <a:rPr lang="ru-RU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specialists from the Health Promotion Committee and National Public Health Institute</a:t>
            </a:r>
            <a:endParaRPr sz="2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Google Shape;18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3250" y="3404641"/>
            <a:ext cx="5153900" cy="30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304800"/>
            <a:ext cx="4101775" cy="10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/>
        </p:nvSpPr>
        <p:spPr>
          <a:xfrm>
            <a:off x="9910266" y="6208143"/>
            <a:ext cx="5915133" cy="1205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Write your topic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 idea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8731900" y="1208000"/>
            <a:ext cx="9003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Public Awareness and Outreach</a:t>
            </a:r>
            <a:endParaRPr sz="4500" b="1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8638800" y="2308775"/>
            <a:ext cx="9649200" cy="689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746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300"/>
              <a:buFont typeface="Helvetica Neue"/>
              <a:buChar char="∙"/>
            </a:pP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mmunity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meetings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in </a:t>
            </a:r>
            <a:r>
              <a:rPr lang="en-US" sz="2300" b="1" dirty="0" smtClean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21</a:t>
            </a:r>
            <a:r>
              <a:rPr lang="ru-RU" sz="2300" b="1" dirty="0" smtClean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settlements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with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113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participants</a:t>
            </a:r>
            <a:endParaRPr sz="2300" b="1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</a:ext>
              </a:extLst>
            </a:endParaRPr>
          </a:p>
          <a:p>
            <a:pPr marL="9144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</a:ext>
              </a:extLst>
            </a:endParaRPr>
          </a:p>
          <a:p>
            <a:pPr marL="457200" marR="0" lvl="0" indent="-374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A2D91"/>
              </a:buClr>
              <a:buSzPts val="2300"/>
              <a:buFont typeface="Helvetica Neue"/>
              <a:buChar char="∙"/>
            </a:pP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4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roundtable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discussions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with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district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state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administration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,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aiyl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okmotu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, FMC/PCP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management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,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and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school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principals</a:t>
            </a:r>
            <a:endParaRPr sz="23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</a:ext>
              </a:extLst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3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</a:ext>
              </a:extLst>
            </a:endParaRPr>
          </a:p>
          <a:p>
            <a:pPr marL="457200" marR="0" lvl="0" indent="-374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A2D91"/>
              </a:buClr>
              <a:buSzPts val="2300"/>
              <a:buFont typeface="Helvetica Neue"/>
              <a:buChar char="∙"/>
            </a:pP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167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seminars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with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healthcare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workers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,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teachers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,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and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caregivers</a:t>
            </a:r>
            <a:endParaRPr sz="23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</a:ext>
              </a:extLst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3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</a:ext>
              </a:extLst>
            </a:endParaRPr>
          </a:p>
          <a:p>
            <a:pPr marL="457200" marR="0" lvl="0" indent="-374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A2D91"/>
              </a:buClr>
              <a:buSzPts val="2300"/>
              <a:buFont typeface="Helvetica Neue"/>
              <a:buChar char="∙"/>
            </a:pP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117,377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individuals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reached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through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the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information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ca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mp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aign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Republican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Promotion</a:t>
            </a:r>
            <a:endParaRPr sz="2300" dirty="0">
              <a:solidFill>
                <a:srgbClr val="2D309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</a:ext>
              </a:extLst>
            </a:endParaRPr>
          </a:p>
          <a:p>
            <a:pPr marL="457200" marR="0" lvl="0" indent="-374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2A2D91"/>
              </a:buClr>
              <a:buSzPts val="2300"/>
              <a:buFont typeface="Helvetica Neue"/>
              <a:buChar char="∙"/>
            </a:pP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130,132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healthcare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workers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,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teachers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,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and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caregivers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received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informational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materials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via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targeted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WhatsApp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</a:t>
            </a:r>
            <a:r>
              <a:rPr lang="ru-RU" sz="2300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groups</a:t>
            </a:r>
            <a:endParaRPr sz="2300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300" b="1" dirty="0">
              <a:solidFill>
                <a:srgbClr val="2A2D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2A2D91"/>
              </a:buClr>
              <a:buSzPts val="2300"/>
              <a:buFont typeface="Helvetica Neue"/>
              <a:buChar char="∙"/>
            </a:pP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</a:t>
            </a:r>
            <a:r>
              <a:rPr lang="ru-RU" sz="2300" b="1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b="1" dirty="0" err="1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appearances</a:t>
            </a:r>
            <a:r>
              <a:rPr lang="ru-RU" sz="2300" dirty="0">
                <a:solidFill>
                  <a:srgbClr val="2A2D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across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TV,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radio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platforms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including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channel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broadcasting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11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countries</a:t>
            </a:r>
            <a:r>
              <a:rPr lang="ru-RU" sz="2300" dirty="0">
                <a:solidFill>
                  <a:srgbClr val="2D3091"/>
                </a:solidFill>
              </a:rPr>
              <a:t> </a:t>
            </a:r>
            <a:r>
              <a:rPr lang="ru-RU" sz="2300" dirty="0" err="1">
                <a:solidFill>
                  <a:srgbClr val="2D3091"/>
                </a:solidFill>
              </a:rPr>
              <a:t>with</a:t>
            </a:r>
            <a:r>
              <a:rPr lang="ru-RU" sz="2300" dirty="0">
                <a:solidFill>
                  <a:srgbClr val="2D3091"/>
                </a:solidFill>
              </a:rPr>
              <a:t> </a:t>
            </a:r>
            <a:r>
              <a:rPr lang="ru-RU" sz="2300" dirty="0" err="1">
                <a:solidFill>
                  <a:srgbClr val="2D3091"/>
                </a:solidFill>
              </a:rPr>
              <a:t>an</a:t>
            </a:r>
            <a:r>
              <a:rPr lang="ru-RU" sz="2300" dirty="0">
                <a:solidFill>
                  <a:srgbClr val="2D3091"/>
                </a:solidFill>
              </a:rPr>
              <a:t> </a:t>
            </a:r>
            <a:r>
              <a:rPr lang="ru-RU" sz="2300" dirty="0" err="1">
                <a:solidFill>
                  <a:srgbClr val="2D3091"/>
                </a:solidFill>
              </a:rPr>
              <a:t>a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udience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ru-RU" sz="2300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300" b="1" dirty="0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170 </a:t>
            </a:r>
            <a:r>
              <a:rPr lang="ru-RU" sz="2300" b="1" dirty="0" err="1">
                <a:solidFill>
                  <a:srgbClr val="2D30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million</a:t>
            </a:r>
            <a:endParaRPr sz="2300" b="1" dirty="0">
              <a:solidFill>
                <a:srgbClr val="2D30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3">
            <a:alphaModFix/>
          </a:blip>
          <a:srcRect t="5061" b="3905"/>
          <a:stretch/>
        </p:blipFill>
        <p:spPr>
          <a:xfrm>
            <a:off x="5439311" y="6455199"/>
            <a:ext cx="2056678" cy="370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90" y="1408994"/>
            <a:ext cx="3514963" cy="502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101775" cy="10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6">
            <a:alphaModFix/>
          </a:blip>
          <a:srcRect l="11690" r="11297"/>
          <a:stretch/>
        </p:blipFill>
        <p:spPr>
          <a:xfrm>
            <a:off x="324075" y="6457171"/>
            <a:ext cx="4927119" cy="369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7">
            <a:alphaModFix/>
          </a:blip>
          <a:srcRect l="13232" r="5088"/>
          <a:stretch/>
        </p:blipFill>
        <p:spPr>
          <a:xfrm>
            <a:off x="3705241" y="2507152"/>
            <a:ext cx="4757601" cy="3701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/>
          <p:nvPr/>
        </p:nvSpPr>
        <p:spPr>
          <a:xfrm>
            <a:off x="14040070" y="679546"/>
            <a:ext cx="4246990" cy="12986"/>
          </a:xfrm>
          <a:custGeom>
            <a:avLst/>
            <a:gdLst/>
            <a:ahLst/>
            <a:cxnLst/>
            <a:rect l="l" t="t" r="r" b="b"/>
            <a:pathLst>
              <a:path w="4153535" h="12700" extrusionOk="0">
                <a:moveTo>
                  <a:pt x="0" y="0"/>
                </a:moveTo>
                <a:lnTo>
                  <a:pt x="4153535" y="0"/>
                </a:lnTo>
                <a:lnTo>
                  <a:pt x="4153535" y="12700"/>
                </a:lnTo>
                <a:lnTo>
                  <a:pt x="0" y="12700"/>
                </a:lnTo>
                <a:close/>
              </a:path>
            </a:pathLst>
          </a:custGeom>
          <a:solidFill>
            <a:srgbClr val="2D3091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745</Words>
  <Application>Microsoft Office PowerPoint</Application>
  <PresentationFormat>Произвольный</PresentationFormat>
  <Paragraphs>128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Times New Roman</vt:lpstr>
      <vt:lpstr>Arial</vt:lpstr>
      <vt:lpstr>Helvetica Neue</vt:lpstr>
      <vt:lpstr>Noto Sans Symbols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Учетная запись Майкрософт</cp:lastModifiedBy>
  <cp:revision>23</cp:revision>
  <dcterms:created xsi:type="dcterms:W3CDTF">2006-08-16T00:00:00Z</dcterms:created>
  <dcterms:modified xsi:type="dcterms:W3CDTF">2025-10-27T15:41:43Z</dcterms:modified>
</cp:coreProperties>
</file>